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6858000" cx="12192000"/>
  <p:notesSz cx="6858000" cy="9144000"/>
  <p:embeddedFontLst>
    <p:embeddedFont>
      <p:font typeface="Proxima Nova"/>
      <p:regular r:id="rId45"/>
      <p:bold r:id="rId46"/>
      <p:italic r:id="rId47"/>
      <p:boldItalic r:id="rId48"/>
    </p:embeddedFont>
    <p:embeddedFont>
      <p:font typeface="Corbel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44E8C1A-A825-41BB-9DA2-76AFBDDB538D}">
  <a:tblStyle styleId="{044E8C1A-A825-41BB-9DA2-76AFBDDB538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ProximaNova-bold.fntdata"/><Relationship Id="rId45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roximaNova-boldItalic.fntdata"/><Relationship Id="rId47" Type="http://schemas.openxmlformats.org/officeDocument/2006/relationships/font" Target="fonts/ProximaNova-italic.fntdata"/><Relationship Id="rId49" Type="http://schemas.openxmlformats.org/officeDocument/2006/relationships/font" Target="fonts/Corbel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Corbel-italic.fntdata"/><Relationship Id="rId50" Type="http://schemas.openxmlformats.org/officeDocument/2006/relationships/font" Target="fonts/Corbel-bold.fntdata"/><Relationship Id="rId52" Type="http://schemas.openxmlformats.org/officeDocument/2006/relationships/font" Target="fonts/Corbel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140" name="Google Shape;14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21712ee0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Lucas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Então</a:t>
            </a:r>
            <a:r>
              <a:rPr lang="en-US">
                <a:solidFill>
                  <a:schemeClr val="dk1"/>
                </a:solidFill>
              </a:rPr>
              <a:t> ela foi criada e </a:t>
            </a:r>
            <a:r>
              <a:rPr lang="en-US">
                <a:solidFill>
                  <a:schemeClr val="dk1"/>
                </a:solidFill>
              </a:rPr>
              <a:t>nós</a:t>
            </a:r>
            <a:r>
              <a:rPr lang="en-US">
                <a:solidFill>
                  <a:schemeClr val="dk1"/>
                </a:solidFill>
              </a:rPr>
              <a:t> chamamos de </a:t>
            </a:r>
            <a:r>
              <a:rPr lang="en-US">
                <a:solidFill>
                  <a:schemeClr val="dk1"/>
                </a:solidFill>
              </a:rPr>
              <a:t>EC 19</a:t>
            </a:r>
            <a:r>
              <a:rPr lang="en-US">
                <a:solidFill>
                  <a:schemeClr val="dk1"/>
                </a:solidFill>
              </a:rPr>
              <a:t>-System  com esse sistema ele </a:t>
            </a:r>
            <a:r>
              <a:rPr lang="en-US">
                <a:solidFill>
                  <a:schemeClr val="dk1"/>
                </a:solidFill>
              </a:rPr>
              <a:t>poderá</a:t>
            </a:r>
            <a:r>
              <a:rPr lang="en-US">
                <a:solidFill>
                  <a:schemeClr val="dk1"/>
                </a:solidFill>
              </a:rPr>
              <a:t> </a:t>
            </a:r>
            <a:r>
              <a:rPr lang="en-US">
                <a:solidFill>
                  <a:schemeClr val="dk1"/>
                </a:solidFill>
              </a:rPr>
              <a:t>monitorar</a:t>
            </a:r>
            <a:r>
              <a:rPr lang="en-US">
                <a:solidFill>
                  <a:schemeClr val="dk1"/>
                </a:solidFill>
              </a:rPr>
              <a:t> a temperatura e a humidade de uma ala sem precisar entrar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0" name="Google Shape;290;g821712ee03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21712ee03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306" name="Google Shape;306;g821712ee03_1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21712ee03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321" name="Google Shape;321;g821712ee03_0_3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821712ee03_6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Alves</a:t>
            </a:r>
            <a:endParaRPr/>
          </a:p>
        </p:txBody>
      </p:sp>
      <p:sp>
        <p:nvSpPr>
          <p:cNvPr id="337" name="Google Shape;337;g821712ee03_6_1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21712ee03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Alves</a:t>
            </a:r>
            <a:endParaRPr/>
          </a:p>
        </p:txBody>
      </p:sp>
      <p:sp>
        <p:nvSpPr>
          <p:cNvPr id="360" name="Google Shape;360;g821712ee03_0_3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821712ee03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Douglas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escolhida foi a ágil com reuniões </a:t>
            </a:r>
            <a:r>
              <a:rPr lang="en-US">
                <a:solidFill>
                  <a:schemeClr val="dk1"/>
                </a:solidFill>
              </a:rPr>
              <a:t>e feedback</a:t>
            </a:r>
            <a:r>
              <a:rPr lang="en-US"/>
              <a:t> frequentes, o que é necessário muito comprometimento de todo grupo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ferramenta escolhida e a asana onde marcamos os horários das reuniões e vemos o progresso de cada um</a:t>
            </a:r>
            <a:endParaRPr/>
          </a:p>
        </p:txBody>
      </p:sp>
      <p:sp>
        <p:nvSpPr>
          <p:cNvPr id="380" name="Google Shape;380;g821712ee03_0_4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21712ee03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Douglas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nosso backlog está separado por 3 abas os requisitos do nosso sistema EC-19 do site e do banco de dados onde foi atualizado a cada sprint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g821712ee03_0_4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821712ee03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414" name="Google Shape;414;g821712ee03_0_4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821712ee03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Gomes</a:t>
            </a:r>
            <a:endParaRPr/>
          </a:p>
        </p:txBody>
      </p:sp>
      <p:sp>
        <p:nvSpPr>
          <p:cNvPr id="429" name="Google Shape;429;g821712ee03_0_4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21712ee03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Lucas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nosso desenho de solução </a:t>
            </a:r>
            <a:r>
              <a:rPr lang="en-US"/>
              <a:t>técnico</a:t>
            </a:r>
            <a:r>
              <a:rPr lang="en-US"/>
              <a:t> mostra  como funciona o sistema , então pra ele </a:t>
            </a:r>
            <a:r>
              <a:rPr lang="en-US"/>
              <a:t>funcionar nos teremos uma arduino com o sensor DHT11 todos os dados que ele captar serão  mandados para um computador (falar um pouco dele) , em seguida todos os dados serão mandado para o banco de dados AZURE  e por fim o sistema vai dar um SELECT no banco e vai exibir os dados ou insert no caso de cadastro.</a:t>
            </a:r>
            <a:endParaRPr/>
          </a:p>
        </p:txBody>
      </p:sp>
      <p:sp>
        <p:nvSpPr>
          <p:cNvPr id="445" name="Google Shape;445;g821712ee03_1_1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154" name="Google Shape;15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a55b492b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Lucas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Então agora vamos ver como funciona o nosso arduino.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0" name="Google Shape;460;g8a55b492b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821712ee03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478" name="Google Shape;478;g821712ee03_1_3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821712ee03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Rafa</a:t>
            </a:r>
            <a:endParaRPr/>
          </a:p>
        </p:txBody>
      </p:sp>
      <p:sp>
        <p:nvSpPr>
          <p:cNvPr id="494" name="Google Shape;494;g821712ee03_0_2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821712ee03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Alves</a:t>
            </a:r>
            <a:endParaRPr/>
          </a:p>
        </p:txBody>
      </p:sp>
      <p:sp>
        <p:nvSpPr>
          <p:cNvPr id="510" name="Google Shape;510;g821712ee03_0_5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821712ee03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Alves</a:t>
            </a:r>
            <a:endParaRPr/>
          </a:p>
        </p:txBody>
      </p:sp>
      <p:sp>
        <p:nvSpPr>
          <p:cNvPr id="541" name="Google Shape;541;g821712ee03_0_2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821712ee03_1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Douglas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nosso banco de dados esta armazenado na nuvem azure</a:t>
            </a:r>
            <a:endParaRPr/>
          </a:p>
        </p:txBody>
      </p:sp>
      <p:sp>
        <p:nvSpPr>
          <p:cNvPr id="563" name="Google Shape;563;g821712ee03_1_2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821712ee03_6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Douglas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esse seria nosso quartil onde marcamos alguns parâmetros nos quais consideramos Estavel, instavel e critico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5" name="Google Shape;585;g821712ee03_6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21712ee03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602" name="Google Shape;602;g821712ee03_1_1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821712ee03_6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618" name="Google Shape;618;g821712ee03_6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821712ee03_1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Lucas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Aqui </a:t>
            </a:r>
            <a:r>
              <a:rPr lang="en-US"/>
              <a:t>nós</a:t>
            </a:r>
            <a:r>
              <a:rPr lang="en-US"/>
              <a:t> estamos mostrando um </a:t>
            </a:r>
            <a:r>
              <a:rPr lang="en-US"/>
              <a:t>manual</a:t>
            </a:r>
            <a:r>
              <a:rPr lang="en-US"/>
              <a:t> de </a:t>
            </a:r>
            <a:r>
              <a:rPr lang="en-US"/>
              <a:t>instalação</a:t>
            </a:r>
            <a:r>
              <a:rPr lang="en-US"/>
              <a:t> para o </a:t>
            </a:r>
            <a:r>
              <a:rPr lang="en-US"/>
              <a:t>técnico</a:t>
            </a:r>
            <a:r>
              <a:rPr lang="en-US"/>
              <a:t> aqui ele vai ter um passo a passo de como montar e ligar o sensores em nosso sistema</a:t>
            </a:r>
            <a:endParaRPr/>
          </a:p>
        </p:txBody>
      </p:sp>
      <p:sp>
        <p:nvSpPr>
          <p:cNvPr id="634" name="Google Shape;634;g821712ee03_1_4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ALVES</a:t>
            </a:r>
            <a:endParaRPr/>
          </a:p>
        </p:txBody>
      </p:sp>
      <p:sp>
        <p:nvSpPr>
          <p:cNvPr id="170" name="Google Shape;17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21712ee03_6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Lucas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aqui é como o nosso cliente vai ser atendido em nosso suporte </a:t>
            </a:r>
            <a:r>
              <a:rPr lang="en-US">
                <a:solidFill>
                  <a:schemeClr val="dk1"/>
                </a:solidFill>
              </a:rPr>
              <a:t>então</a:t>
            </a:r>
            <a:r>
              <a:rPr lang="en-US">
                <a:solidFill>
                  <a:schemeClr val="dk1"/>
                </a:solidFill>
              </a:rPr>
              <a:t> ele vai passar por a central de TI e a central </a:t>
            </a:r>
            <a:r>
              <a:rPr lang="en-US">
                <a:solidFill>
                  <a:schemeClr val="dk1"/>
                </a:solidFill>
              </a:rPr>
              <a:t>fará</a:t>
            </a:r>
            <a:r>
              <a:rPr lang="en-US">
                <a:solidFill>
                  <a:schemeClr val="dk1"/>
                </a:solidFill>
              </a:rPr>
              <a:t> a classificação do risco para direcionar o problema para uma das tres equipe de suporte </a:t>
            </a:r>
            <a:r>
              <a:rPr lang="en-US">
                <a:solidFill>
                  <a:schemeClr val="dk1"/>
                </a:solidFill>
              </a:rPr>
              <a:t>Suporte 1</a:t>
            </a:r>
            <a:r>
              <a:rPr lang="en-US">
                <a:solidFill>
                  <a:schemeClr val="dk1"/>
                </a:solidFill>
              </a:rPr>
              <a:t> ,</a:t>
            </a:r>
            <a:r>
              <a:rPr lang="en-US">
                <a:solidFill>
                  <a:schemeClr val="dk1"/>
                </a:solidFill>
              </a:rPr>
              <a:t>Suporte 2</a:t>
            </a:r>
            <a:r>
              <a:rPr lang="en-US">
                <a:solidFill>
                  <a:schemeClr val="dk1"/>
                </a:solidFill>
              </a:rPr>
              <a:t> e Suporte 3.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1" name="Google Shape;651;g821712ee03_6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821712ee03_6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666" name="Google Shape;666;g821712ee03_6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821712ee03_6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Rafa</a:t>
            </a:r>
            <a:endParaRPr/>
          </a:p>
        </p:txBody>
      </p:sp>
      <p:sp>
        <p:nvSpPr>
          <p:cNvPr id="683" name="Google Shape;683;g821712ee03_6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821712ee03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Alves</a:t>
            </a:r>
            <a:endParaRPr/>
          </a:p>
        </p:txBody>
      </p:sp>
      <p:sp>
        <p:nvSpPr>
          <p:cNvPr id="699" name="Google Shape;699;g821712ee03_1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821712ee03_1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Alves</a:t>
            </a:r>
            <a:endParaRPr/>
          </a:p>
        </p:txBody>
      </p:sp>
      <p:sp>
        <p:nvSpPr>
          <p:cNvPr id="716" name="Google Shape;716;g821712ee03_1_3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821712ee03_1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Douglas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essa seria a visão que você teria entrando na aba do nosso backlog onde vemos os </a:t>
            </a:r>
            <a:r>
              <a:rPr lang="en-US">
                <a:solidFill>
                  <a:schemeClr val="dk1"/>
                </a:solidFill>
              </a:rPr>
              <a:t>requisitos que estão separados com o seu grau de prioridade</a:t>
            </a:r>
            <a:endParaRPr/>
          </a:p>
        </p:txBody>
      </p:sp>
      <p:sp>
        <p:nvSpPr>
          <p:cNvPr id="732" name="Google Shape;732;g821712ee03_1_3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821712ee03_1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Douglas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 essa seria onde marcamos as </a:t>
            </a:r>
            <a:r>
              <a:rPr lang="en-US"/>
              <a:t>reuniões</a:t>
            </a:r>
            <a:r>
              <a:rPr lang="en-US"/>
              <a:t> e o que foi feito em cada uma</a:t>
            </a:r>
            <a:endParaRPr/>
          </a:p>
        </p:txBody>
      </p:sp>
      <p:sp>
        <p:nvSpPr>
          <p:cNvPr id="748" name="Google Shape;748;g821712ee03_1_4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821712ee03_1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764" name="Google Shape;764;g821712ee03_1_3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821712ee03_6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780" name="Google Shape;780;g821712ee03_6_1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821712ee03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797" name="Google Shape;797;g821712ee03_1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ALVES</a:t>
            </a:r>
            <a:endParaRPr/>
          </a:p>
        </p:txBody>
      </p:sp>
      <p:sp>
        <p:nvSpPr>
          <p:cNvPr id="185" name="Google Shape;18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Douglas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um estudo feito por pesquisadores da universidade beihang na china mostram que em temperaturas mais baixa como no mapa na área com bolinhas verdes em umidades </a:t>
            </a:r>
            <a:r>
              <a:rPr lang="en-US">
                <a:solidFill>
                  <a:schemeClr val="dk1"/>
                </a:solidFill>
              </a:rPr>
              <a:t>mais altas</a:t>
            </a:r>
            <a:r>
              <a:rPr lang="en-US"/>
              <a:t> mostrado nas cores mais vermelhas e amarelas a taxa de contaminação é mais alta</a:t>
            </a:r>
            <a:endParaRPr/>
          </a:p>
        </p:txBody>
      </p:sp>
      <p:sp>
        <p:nvSpPr>
          <p:cNvPr id="201" name="Google Shape;20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Douglas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como evitar contagio do virus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" name="Google Shape;22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21712ee0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Gomes</a:t>
            </a:r>
            <a:endParaRPr/>
          </a:p>
        </p:txBody>
      </p:sp>
      <p:sp>
        <p:nvSpPr>
          <p:cNvPr id="240" name="Google Shape;240;g821712ee03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21712ee0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Gomes</a:t>
            </a:r>
            <a:endParaRPr/>
          </a:p>
        </p:txBody>
      </p:sp>
      <p:sp>
        <p:nvSpPr>
          <p:cNvPr id="256" name="Google Shape;256;g821712ee03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21712ee0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Lucas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solução </a:t>
            </a:r>
            <a:r>
              <a:rPr lang="en-US"/>
              <a:t>que</a:t>
            </a:r>
            <a:r>
              <a:rPr lang="en-US"/>
              <a:t> nos </a:t>
            </a:r>
            <a:r>
              <a:rPr lang="en-US"/>
              <a:t>encontramos</a:t>
            </a:r>
            <a:r>
              <a:rPr lang="en-US"/>
              <a:t> era fazer um sistema que ajudaria um </a:t>
            </a:r>
            <a:r>
              <a:rPr lang="en-US"/>
              <a:t>médico</a:t>
            </a:r>
            <a:r>
              <a:rPr lang="en-US"/>
              <a:t> ou um enfermeiro a controlar a temperatura e a humidade de uma determinada ala. </a:t>
            </a:r>
            <a:endParaRPr/>
          </a:p>
        </p:txBody>
      </p:sp>
      <p:sp>
        <p:nvSpPr>
          <p:cNvPr id="274" name="Google Shape;274;g821712ee03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2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0" name="Google Shape;20;p2"/>
            <p:cNvSpPr/>
            <p:nvPr/>
          </p:nvSpPr>
          <p:spPr>
            <a:xfrm>
              <a:off x="3367088" y="-4763"/>
              <a:ext cx="1063625" cy="2782888"/>
            </a:xfrm>
            <a:custGeom>
              <a:rect b="b" l="l" r="r" t="t"/>
              <a:pathLst>
                <a:path extrusionOk="0" h="1753" w="670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Google Shape;21;p2"/>
            <p:cNvSpPr/>
            <p:nvPr/>
          </p:nvSpPr>
          <p:spPr>
            <a:xfrm>
              <a:off x="2928938" y="-4763"/>
              <a:ext cx="1035050" cy="2673350"/>
            </a:xfrm>
            <a:custGeom>
              <a:rect b="b" l="l" r="r" t="t"/>
              <a:pathLst>
                <a:path extrusionOk="0" h="1684" w="652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2" name="Google Shape;22;p2"/>
            <p:cNvSpPr/>
            <p:nvPr/>
          </p:nvSpPr>
          <p:spPr>
            <a:xfrm>
              <a:off x="2928938" y="2582862"/>
              <a:ext cx="2693987" cy="4275138"/>
            </a:xfrm>
            <a:custGeom>
              <a:rect b="b" l="l" r="r" t="t"/>
              <a:pathLst>
                <a:path extrusionOk="0" h="2693" w="1697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3" name="Google Shape;23;p2"/>
            <p:cNvSpPr/>
            <p:nvPr/>
          </p:nvSpPr>
          <p:spPr>
            <a:xfrm>
              <a:off x="3371850" y="2692400"/>
              <a:ext cx="3332162" cy="4165600"/>
            </a:xfrm>
            <a:custGeom>
              <a:rect b="b" l="l" r="r" t="t"/>
              <a:pathLst>
                <a:path extrusionOk="0" h="2624" w="2099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4" name="Google Shape;24;p2"/>
            <p:cNvSpPr/>
            <p:nvPr/>
          </p:nvSpPr>
          <p:spPr>
            <a:xfrm>
              <a:off x="3367088" y="2687637"/>
              <a:ext cx="4576762" cy="4170363"/>
            </a:xfrm>
            <a:custGeom>
              <a:rect b="b" l="l" r="r" t="t"/>
              <a:pathLst>
                <a:path extrusionOk="0" h="2627" w="2883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5" name="Google Shape;25;p2"/>
            <p:cNvSpPr/>
            <p:nvPr/>
          </p:nvSpPr>
          <p:spPr>
            <a:xfrm>
              <a:off x="2928938" y="2578100"/>
              <a:ext cx="3584575" cy="4279900"/>
            </a:xfrm>
            <a:custGeom>
              <a:rect b="b" l="l" r="r" t="t"/>
              <a:pathLst>
                <a:path extrusionOk="0" h="2696" w="2258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6" name="Google Shape;26;p2"/>
          <p:cNvSpPr txBox="1"/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1" type="subTitle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420"/>
              </a:spcBef>
              <a:spcAft>
                <a:spcPts val="0"/>
              </a:spcAft>
              <a:buSzPts val="304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9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61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23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203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1" type="ftr"/>
          </p:nvPr>
        </p:nvSpPr>
        <p:spPr>
          <a:xfrm>
            <a:off x="5332412" y="5883275"/>
            <a:ext cx="4324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1484311" y="4732865"/>
            <a:ext cx="1001871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/>
          <p:nvPr>
            <p:ph idx="2" type="pic"/>
          </p:nvPr>
        </p:nvSpPr>
        <p:spPr>
          <a:xfrm>
            <a:off x="23860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1484311" y="5299603"/>
            <a:ext cx="10018711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280"/>
              </a:spcBef>
              <a:spcAft>
                <a:spcPts val="0"/>
              </a:spcAft>
              <a:buSzPts val="203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86" name="Google Shape;86;p11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type="title"/>
          </p:nvPr>
        </p:nvSpPr>
        <p:spPr>
          <a:xfrm>
            <a:off x="1484312" y="685800"/>
            <a:ext cx="100187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" type="body"/>
          </p:nvPr>
        </p:nvSpPr>
        <p:spPr>
          <a:xfrm>
            <a:off x="1484312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97" name="Google Shape;97;p13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98" name="Google Shape;98;p13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" type="body"/>
          </p:nvPr>
        </p:nvSpPr>
        <p:spPr>
          <a:xfrm>
            <a:off x="2436811" y="3428999"/>
            <a:ext cx="8532815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Font typeface="Corbel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Font typeface="Corbel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Font typeface="Corbel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Font typeface="Corbel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Font typeface="Corbel"/>
              <a:buNone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body"/>
          </p:nvPr>
        </p:nvSpPr>
        <p:spPr>
          <a:xfrm>
            <a:off x="1484311" y="4343400"/>
            <a:ext cx="10018711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484313" y="3308581"/>
            <a:ext cx="1001870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1484312" y="4777381"/>
            <a:ext cx="1001871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Name Card">
  <p:cSld name="Quote Name Card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113" name="Google Shape;113;p15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" type="body"/>
          </p:nvPr>
        </p:nvSpPr>
        <p:spPr>
          <a:xfrm>
            <a:off x="1484313" y="3886200"/>
            <a:ext cx="1001871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480"/>
              </a:spcBef>
              <a:spcAft>
                <a:spcPts val="0"/>
              </a:spcAft>
              <a:buSzPts val="3480"/>
              <a:buNone/>
              <a:defRPr b="0" sz="24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2" type="body"/>
          </p:nvPr>
        </p:nvSpPr>
        <p:spPr>
          <a:xfrm>
            <a:off x="1484312" y="4775200"/>
            <a:ext cx="1001871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ue or False">
  <p:cSld name="True or Fals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1484313" y="685800"/>
            <a:ext cx="10018712" cy="27273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1484312" y="3505200"/>
            <a:ext cx="10018713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2" type="body"/>
          </p:nvPr>
        </p:nvSpPr>
        <p:spPr>
          <a:xfrm>
            <a:off x="1484311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 rot="5400000">
            <a:off x="4931566" y="-780257"/>
            <a:ext cx="3124201" cy="1001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 rot="5400000">
            <a:off x="8065140" y="2353315"/>
            <a:ext cx="5105400" cy="17703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 rot="5400000">
            <a:off x="2941483" y="-771371"/>
            <a:ext cx="5105400" cy="8019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10951856" y="5867131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2572279" y="2666999"/>
            <a:ext cx="8930747" cy="21103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2572278" y="4777381"/>
            <a:ext cx="893074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1484312" y="2666999"/>
            <a:ext cx="4895055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46" name="Google Shape;46;p5"/>
          <p:cNvSpPr txBox="1"/>
          <p:nvPr>
            <p:ph idx="2" type="body"/>
          </p:nvPr>
        </p:nvSpPr>
        <p:spPr>
          <a:xfrm>
            <a:off x="6607967" y="2667000"/>
            <a:ext cx="4895056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47" name="Google Shape;47;p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1772179" y="2658533"/>
            <a:ext cx="460718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1186C3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3" name="Google Shape;53;p6"/>
          <p:cNvSpPr txBox="1"/>
          <p:nvPr>
            <p:ph idx="2" type="body"/>
          </p:nvPr>
        </p:nvSpPr>
        <p:spPr>
          <a:xfrm>
            <a:off x="1484311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4" name="Google Shape;54;p6"/>
          <p:cNvSpPr txBox="1"/>
          <p:nvPr>
            <p:ph idx="3" type="body"/>
          </p:nvPr>
        </p:nvSpPr>
        <p:spPr>
          <a:xfrm>
            <a:off x="6880487" y="2667000"/>
            <a:ext cx="462253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1186C3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5" name="Google Shape;55;p6"/>
          <p:cNvSpPr txBox="1"/>
          <p:nvPr>
            <p:ph idx="4" type="body"/>
          </p:nvPr>
        </p:nvSpPr>
        <p:spPr>
          <a:xfrm>
            <a:off x="6607967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6" name="Google Shape;56;p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484312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5262033" y="685799"/>
            <a:ext cx="6240990" cy="5105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412750" lvl="0" marL="457200" algn="l">
              <a:spcBef>
                <a:spcPts val="400"/>
              </a:spcBef>
              <a:spcAft>
                <a:spcPts val="0"/>
              </a:spcAft>
              <a:buSzPts val="2900"/>
              <a:buChar char="•"/>
              <a:defRPr sz="2000"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 sz="1800"/>
            </a:lvl2pPr>
            <a:lvl3pPr indent="-375919" lvl="2" marL="13716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3pPr>
            <a:lvl4pPr indent="-357505" lvl="3" marL="18288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4pPr>
            <a:lvl5pPr indent="-357504" lvl="4" marL="22860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5pPr>
            <a:lvl6pPr indent="-357504" lvl="5" marL="27432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6pPr>
            <a:lvl7pPr indent="-357504" lvl="6" marL="32004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7pPr>
            <a:lvl8pPr indent="-357504" lvl="7" marL="3657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8pPr>
            <a:lvl9pPr indent="-357504" lvl="8" marL="4114800" algn="l">
              <a:spcBef>
                <a:spcPts val="600"/>
              </a:spcBef>
              <a:spcAft>
                <a:spcPts val="600"/>
              </a:spcAft>
              <a:buSzPts val="2030"/>
              <a:buChar char="•"/>
              <a:defRPr sz="14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1484312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232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2" name="Google Shape;72;p9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type="title"/>
          </p:nvPr>
        </p:nvSpPr>
        <p:spPr>
          <a:xfrm>
            <a:off x="1482724" y="1752599"/>
            <a:ext cx="542615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/>
          <p:nvPr>
            <p:ph idx="2" type="pic"/>
          </p:nvPr>
        </p:nvSpPr>
        <p:spPr>
          <a:xfrm>
            <a:off x="7594682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rgbClr val="1186C3"/>
              </a:buClr>
              <a:buSzPts val="232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1" type="body"/>
          </p:nvPr>
        </p:nvSpPr>
        <p:spPr>
          <a:xfrm>
            <a:off x="1482724" y="3124199"/>
            <a:ext cx="5426158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61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9" name="Google Shape;79;p10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" name="Google Shape;7;p1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" name="Google Shape;8;p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9" name="Google Shape;9;p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" name="Google Shape;10;p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1" name="Google Shape;11;p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2" name="Google Shape;12;p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3" name="Google Shape;13;p1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i="0" sz="4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44958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1186C3"/>
              </a:buClr>
              <a:buSzPts val="348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412750" lvl="1" marL="9144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9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94335" lvl="2" marL="13716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61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75919" lvl="3" marL="18288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7504" lvl="4" marL="22860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7504" lvl="5" marL="27432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57504" lvl="6" marL="32004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57504" lvl="7" marL="36576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57504" lvl="8" marL="4114800" marR="0" rtl="0" algn="l">
              <a:spcBef>
                <a:spcPts val="600"/>
              </a:spcBef>
              <a:spcAft>
                <a:spcPts val="60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7" name="Google Shape;17;p1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4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6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5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6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png"/><Relationship Id="rId10" Type="http://schemas.openxmlformats.org/officeDocument/2006/relationships/image" Target="../media/image27.png"/><Relationship Id="rId13" Type="http://schemas.openxmlformats.org/officeDocument/2006/relationships/image" Target="../media/image28.png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9" Type="http://schemas.openxmlformats.org/officeDocument/2006/relationships/image" Target="../media/image21.png"/><Relationship Id="rId15" Type="http://schemas.openxmlformats.org/officeDocument/2006/relationships/image" Target="../media/image31.png"/><Relationship Id="rId14" Type="http://schemas.openxmlformats.org/officeDocument/2006/relationships/image" Target="../media/image33.png"/><Relationship Id="rId16" Type="http://schemas.openxmlformats.org/officeDocument/2006/relationships/image" Target="../media/image34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Relationship Id="rId7" Type="http://schemas.openxmlformats.org/officeDocument/2006/relationships/image" Target="../media/image30.png"/><Relationship Id="rId8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35.png"/><Relationship Id="rId5" Type="http://schemas.openxmlformats.org/officeDocument/2006/relationships/image" Target="../media/image39.png"/><Relationship Id="rId6" Type="http://schemas.openxmlformats.org/officeDocument/2006/relationships/image" Target="../media/image37.png"/><Relationship Id="rId7" Type="http://schemas.openxmlformats.org/officeDocument/2006/relationships/image" Target="../media/image36.png"/><Relationship Id="rId8" Type="http://schemas.openxmlformats.org/officeDocument/2006/relationships/image" Target="../media/image3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35.png"/><Relationship Id="rId5" Type="http://schemas.openxmlformats.org/officeDocument/2006/relationships/image" Target="../media/image40.png"/><Relationship Id="rId6" Type="http://schemas.openxmlformats.org/officeDocument/2006/relationships/image" Target="../media/image58.png"/><Relationship Id="rId7" Type="http://schemas.openxmlformats.org/officeDocument/2006/relationships/image" Target="../media/image42.png"/><Relationship Id="rId8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44.png"/><Relationship Id="rId5" Type="http://schemas.openxmlformats.org/officeDocument/2006/relationships/image" Target="../media/image4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6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52.png"/><Relationship Id="rId5" Type="http://schemas.openxmlformats.org/officeDocument/2006/relationships/image" Target="../media/image46.png"/><Relationship Id="rId6" Type="http://schemas.openxmlformats.org/officeDocument/2006/relationships/image" Target="../media/image5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4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45.png"/><Relationship Id="rId5" Type="http://schemas.openxmlformats.org/officeDocument/2006/relationships/image" Target="../media/image66.png"/><Relationship Id="rId6" Type="http://schemas.openxmlformats.org/officeDocument/2006/relationships/image" Target="../media/image4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5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49.png"/><Relationship Id="rId5" Type="http://schemas.openxmlformats.org/officeDocument/2006/relationships/image" Target="../media/image1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51.png"/><Relationship Id="rId5" Type="http://schemas.openxmlformats.org/officeDocument/2006/relationships/image" Target="../media/image1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6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54.png"/><Relationship Id="rId5" Type="http://schemas.openxmlformats.org/officeDocument/2006/relationships/image" Target="../media/image1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55.png"/><Relationship Id="rId5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49.png"/><Relationship Id="rId5" Type="http://schemas.openxmlformats.org/officeDocument/2006/relationships/image" Target="../media/image1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5.png"/><Relationship Id="rId5" Type="http://schemas.openxmlformats.org/officeDocument/2006/relationships/image" Target="../media/image6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9"/>
          <p:cNvPicPr preferRelativeResize="0"/>
          <p:nvPr/>
        </p:nvPicPr>
        <p:blipFill rotWithShape="1">
          <a:blip r:embed="rId4">
            <a:alphaModFix amt="35000"/>
          </a:blip>
          <a:srcRect b="1654" l="0" r="0" t="6508"/>
          <a:stretch/>
        </p:blipFill>
        <p:spPr>
          <a:xfrm>
            <a:off x="20" y="10"/>
            <a:ext cx="12207220" cy="68579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9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44" name="Google Shape;144;p19"/>
            <p:cNvSpPr/>
            <p:nvPr/>
          </p:nvSpPr>
          <p:spPr>
            <a:xfrm>
              <a:off x="3367088" y="-4763"/>
              <a:ext cx="1063625" cy="2782888"/>
            </a:xfrm>
            <a:custGeom>
              <a:rect b="b" l="l" r="r" t="t"/>
              <a:pathLst>
                <a:path extrusionOk="0" h="1753" w="670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5" name="Google Shape;145;p19"/>
            <p:cNvSpPr/>
            <p:nvPr/>
          </p:nvSpPr>
          <p:spPr>
            <a:xfrm>
              <a:off x="2928938" y="-4763"/>
              <a:ext cx="1035050" cy="2673350"/>
            </a:xfrm>
            <a:custGeom>
              <a:rect b="b" l="l" r="r" t="t"/>
              <a:pathLst>
                <a:path extrusionOk="0" h="1684" w="652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6" name="Google Shape;146;p19"/>
            <p:cNvSpPr/>
            <p:nvPr/>
          </p:nvSpPr>
          <p:spPr>
            <a:xfrm>
              <a:off x="2928938" y="2582862"/>
              <a:ext cx="2693987" cy="4275138"/>
            </a:xfrm>
            <a:custGeom>
              <a:rect b="b" l="l" r="r" t="t"/>
              <a:pathLst>
                <a:path extrusionOk="0" h="2693" w="1697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47" name="Google Shape;147;p19"/>
            <p:cNvSpPr/>
            <p:nvPr/>
          </p:nvSpPr>
          <p:spPr>
            <a:xfrm>
              <a:off x="3371850" y="2692400"/>
              <a:ext cx="3332162" cy="4165600"/>
            </a:xfrm>
            <a:custGeom>
              <a:rect b="b" l="l" r="r" t="t"/>
              <a:pathLst>
                <a:path extrusionOk="0" h="2624" w="2099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48" name="Google Shape;148;p19"/>
            <p:cNvSpPr/>
            <p:nvPr/>
          </p:nvSpPr>
          <p:spPr>
            <a:xfrm>
              <a:off x="3367088" y="2687637"/>
              <a:ext cx="4576762" cy="4170363"/>
            </a:xfrm>
            <a:custGeom>
              <a:rect b="b" l="l" r="r" t="t"/>
              <a:pathLst>
                <a:path extrusionOk="0" h="2627" w="2883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49" name="Google Shape;149;p19"/>
            <p:cNvSpPr/>
            <p:nvPr/>
          </p:nvSpPr>
          <p:spPr>
            <a:xfrm>
              <a:off x="2928938" y="2578100"/>
              <a:ext cx="3584575" cy="4279900"/>
            </a:xfrm>
            <a:custGeom>
              <a:rect b="b" l="l" r="r" t="t"/>
              <a:pathLst>
                <a:path extrusionOk="0" h="2696" w="2258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50" name="Google Shape;150;p19"/>
          <p:cNvSpPr txBox="1"/>
          <p:nvPr>
            <p:ph type="ctrTitle"/>
          </p:nvPr>
        </p:nvSpPr>
        <p:spPr>
          <a:xfrm>
            <a:off x="6979537" y="2865484"/>
            <a:ext cx="4523486" cy="11307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6000"/>
              <a:buFont typeface="Corbel"/>
              <a:buNone/>
            </a:pPr>
            <a:r>
              <a:rPr b="1" lang="en-US">
                <a:solidFill>
                  <a:srgbClr val="8F8F8F"/>
                </a:solidFill>
              </a:rPr>
              <a:t>TECH</a:t>
            </a:r>
            <a:r>
              <a:rPr b="1" lang="en-US">
                <a:solidFill>
                  <a:srgbClr val="0B5982"/>
                </a:solidFill>
                <a:latin typeface="Arial"/>
                <a:ea typeface="Arial"/>
                <a:cs typeface="Arial"/>
                <a:sym typeface="Arial"/>
              </a:rPr>
              <a:t>CARE</a:t>
            </a:r>
            <a:endParaRPr/>
          </a:p>
        </p:txBody>
      </p:sp>
      <p:pic>
        <p:nvPicPr>
          <p:cNvPr descr="A close up of a logo&#10;&#10;Description automatically generated" id="151" name="Google Shape;151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12361" y="2225715"/>
            <a:ext cx="921152" cy="92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93" name="Google Shape;293;p28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94" name="Google Shape;294;p28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295" name="Google Shape;295;p28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96" name="Google Shape;296;p28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97" name="Google Shape;297;p28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98" name="Google Shape;298;p28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99" name="Google Shape;299;p28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00" name="Google Shape;300;p28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01" name="Google Shape;301;p28"/>
          <p:cNvSpPr txBox="1"/>
          <p:nvPr>
            <p:ph type="title"/>
          </p:nvPr>
        </p:nvSpPr>
        <p:spPr>
          <a:xfrm>
            <a:off x="3696575" y="579675"/>
            <a:ext cx="26427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EC-19 System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8"/>
          <p:cNvSpPr txBox="1"/>
          <p:nvPr/>
        </p:nvSpPr>
        <p:spPr>
          <a:xfrm>
            <a:off x="1640075" y="1966949"/>
            <a:ext cx="6755700" cy="20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Médicos e enfermeiros terão acesso às informações coletadas para identificar se a temperatura e umidade das alas estão nos níveis adequados para maximizar o tratamento e minimizar os riscos de contaminação 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  <p:pic>
        <p:nvPicPr>
          <p:cNvPr id="303" name="Google Shape;30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26426" y="1612513"/>
            <a:ext cx="2732675" cy="27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9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9" name="Google Shape;309;p29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310" name="Google Shape;310;p29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311" name="Google Shape;311;p29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12" name="Google Shape;312;p29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13" name="Google Shape;313;p29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14" name="Google Shape;314;p29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315" name="Google Shape;315;p29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16" name="Google Shape;316;p29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317" name="Google Shape;31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9"/>
          <p:cNvSpPr txBox="1"/>
          <p:nvPr>
            <p:ph type="title"/>
          </p:nvPr>
        </p:nvSpPr>
        <p:spPr>
          <a:xfrm>
            <a:off x="1586925" y="99975"/>
            <a:ext cx="3093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1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Desenho de solução (HLD)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24" name="Google Shape;324;p30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325" name="Google Shape;325;p30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326" name="Google Shape;326;p30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27" name="Google Shape;327;p30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28" name="Google Shape;328;p30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29" name="Google Shape;329;p30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330" name="Google Shape;330;p30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31" name="Google Shape;331;p30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32" name="Google Shape;332;p30"/>
          <p:cNvSpPr/>
          <p:nvPr/>
        </p:nvSpPr>
        <p:spPr>
          <a:xfrm>
            <a:off x="6967857" y="1510785"/>
            <a:ext cx="3739616" cy="3268327"/>
          </a:xfrm>
          <a:custGeom>
            <a:rect b="b" l="l" r="r" t="t"/>
            <a:pathLst>
              <a:path extrusionOk="0" h="2651787" w="2991693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0"/>
          <p:cNvSpPr txBox="1"/>
          <p:nvPr/>
        </p:nvSpPr>
        <p:spPr>
          <a:xfrm>
            <a:off x="7222313" y="2668546"/>
            <a:ext cx="32307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Organização do desenvolvimento</a:t>
            </a:r>
            <a:endParaRPr b="1" sz="2800">
              <a:solidFill>
                <a:srgbClr val="6D9EE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4" name="Google Shape;33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41613" y="1510788"/>
            <a:ext cx="3836425" cy="38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40" name="Google Shape;340;p31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341" name="Google Shape;341;p31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342" name="Google Shape;342;p31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43" name="Google Shape;343;p3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44" name="Google Shape;344;p3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45" name="Google Shape;345;p3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346" name="Google Shape;346;p3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47" name="Google Shape;347;p3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48" name="Google Shape;348;p31"/>
          <p:cNvSpPr txBox="1"/>
          <p:nvPr>
            <p:ph type="title"/>
          </p:nvPr>
        </p:nvSpPr>
        <p:spPr>
          <a:xfrm>
            <a:off x="4956100" y="177075"/>
            <a:ext cx="3336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Equipe do projeto</a:t>
            </a:r>
            <a:endParaRPr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3107775" y="1210608"/>
            <a:ext cx="67557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02729"/>
                </a:solidFill>
              </a:rPr>
              <a:t>Atuou como Scrum Master da equipe, desenvolveu a dashboard e a página sobre a empresa, auxiliou os demais integrantes, ajudou a alinhas as APIs e foi o líder técnico do grupo.</a:t>
            </a:r>
            <a:endParaRPr sz="1800">
              <a:solidFill>
                <a:srgbClr val="202729"/>
              </a:solidFill>
            </a:endParaRPr>
          </a:p>
        </p:txBody>
      </p:sp>
      <p:sp>
        <p:nvSpPr>
          <p:cNvPr id="350" name="Google Shape;350;p31"/>
          <p:cNvSpPr txBox="1"/>
          <p:nvPr>
            <p:ph type="title"/>
          </p:nvPr>
        </p:nvSpPr>
        <p:spPr>
          <a:xfrm>
            <a:off x="3107775" y="771988"/>
            <a:ext cx="2523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15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Guilherme Alves Ferreira</a:t>
            </a:r>
            <a:endParaRPr sz="15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4050" y="544650"/>
            <a:ext cx="1283725" cy="176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79800" y="2754425"/>
            <a:ext cx="1526925" cy="151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1"/>
          <p:cNvSpPr txBox="1"/>
          <p:nvPr/>
        </p:nvSpPr>
        <p:spPr>
          <a:xfrm>
            <a:off x="3806700" y="3124925"/>
            <a:ext cx="65730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Atuou como Product Owner da equipe, desenvolveu a página de contato e de cadastro, ajudou a alinhar as APIs do projeto com a equipe.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  <p:sp>
        <p:nvSpPr>
          <p:cNvPr id="354" name="Google Shape;354;p31"/>
          <p:cNvSpPr txBox="1"/>
          <p:nvPr>
            <p:ph type="title"/>
          </p:nvPr>
        </p:nvSpPr>
        <p:spPr>
          <a:xfrm>
            <a:off x="7587025" y="275442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15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Guilherme Gomes Barboza</a:t>
            </a:r>
            <a:endParaRPr sz="15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09250" y="4271550"/>
            <a:ext cx="1082125" cy="171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1"/>
          <p:cNvSpPr txBox="1"/>
          <p:nvPr/>
        </p:nvSpPr>
        <p:spPr>
          <a:xfrm>
            <a:off x="3070450" y="4271550"/>
            <a:ext cx="168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4A86E8"/>
                </a:solidFill>
              </a:rPr>
              <a:t>Rafael Rocha</a:t>
            </a:r>
            <a:endParaRPr b="1" sz="1500">
              <a:solidFill>
                <a:srgbClr val="4A86E8"/>
              </a:solidFill>
            </a:endParaRPr>
          </a:p>
        </p:txBody>
      </p:sp>
      <p:sp>
        <p:nvSpPr>
          <p:cNvPr id="357" name="Google Shape;357;p31"/>
          <p:cNvSpPr txBox="1"/>
          <p:nvPr/>
        </p:nvSpPr>
        <p:spPr>
          <a:xfrm>
            <a:off x="3107775" y="4656450"/>
            <a:ext cx="65730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Atuou como dev, desenvolvendo a página de serviços, simulador financeiro, e auxiliou a equipe a administrar soluções para o projeto</a:t>
            </a:r>
            <a:r>
              <a:rPr lang="en-U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2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63" name="Google Shape;363;p32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364" name="Google Shape;364;p32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365" name="Google Shape;365;p32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6" name="Google Shape;366;p3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67" name="Google Shape;367;p3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68" name="Google Shape;368;p3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369" name="Google Shape;369;p3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70" name="Google Shape;370;p3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71" name="Google Shape;371;p32"/>
          <p:cNvSpPr txBox="1"/>
          <p:nvPr>
            <p:ph type="title"/>
          </p:nvPr>
        </p:nvSpPr>
        <p:spPr>
          <a:xfrm>
            <a:off x="4956100" y="177075"/>
            <a:ext cx="3336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Equipe do projeto</a:t>
            </a:r>
            <a:endParaRPr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9538" y="924213"/>
            <a:ext cx="1419225" cy="14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2"/>
          <p:cNvSpPr txBox="1"/>
          <p:nvPr>
            <p:ph type="title"/>
          </p:nvPr>
        </p:nvSpPr>
        <p:spPr>
          <a:xfrm>
            <a:off x="3576950" y="1058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15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Douglas Dourado</a:t>
            </a:r>
            <a:endParaRPr sz="15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32"/>
          <p:cNvSpPr txBox="1"/>
          <p:nvPr/>
        </p:nvSpPr>
        <p:spPr>
          <a:xfrm>
            <a:off x="3594975" y="1496975"/>
            <a:ext cx="60246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Atuou como Dev, desenvolveu a página de gráficos e a home além de servir como suporte para a equipe.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  <p:pic>
        <p:nvPicPr>
          <p:cNvPr id="375" name="Google Shape;37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74650" y="3402975"/>
            <a:ext cx="1571675" cy="15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2"/>
          <p:cNvSpPr txBox="1"/>
          <p:nvPr>
            <p:ph type="title"/>
          </p:nvPr>
        </p:nvSpPr>
        <p:spPr>
          <a:xfrm>
            <a:off x="6904875" y="3209700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15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Lucas Toscani</a:t>
            </a:r>
            <a:endParaRPr sz="15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4015950" y="3714363"/>
            <a:ext cx="60246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Atuou como Dev, desenvolveu a página de Login e a suporte além de servir como suporte para o grupo.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3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83" name="Google Shape;383;p33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384" name="Google Shape;384;p33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385" name="Google Shape;385;p33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86" name="Google Shape;386;p33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87" name="Google Shape;387;p33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88" name="Google Shape;388;p33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389" name="Google Shape;389;p33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390" name="Google Shape;390;p33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91" name="Google Shape;391;p33"/>
          <p:cNvSpPr txBox="1"/>
          <p:nvPr>
            <p:ph type="title"/>
          </p:nvPr>
        </p:nvSpPr>
        <p:spPr>
          <a:xfrm>
            <a:off x="4143988" y="207050"/>
            <a:ext cx="4961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Metodologia e ferramenta</a:t>
            </a:r>
            <a:endParaRPr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2" name="Google Shape;39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30575" y="440400"/>
            <a:ext cx="1686975" cy="168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8875" y="3212800"/>
            <a:ext cx="5531876" cy="307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7325" y="1212975"/>
            <a:ext cx="2871075" cy="28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3"/>
          <p:cNvSpPr txBox="1"/>
          <p:nvPr/>
        </p:nvSpPr>
        <p:spPr>
          <a:xfrm>
            <a:off x="2130963" y="4084050"/>
            <a:ext cx="2503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>
                <a:solidFill>
                  <a:schemeClr val="dk1"/>
                </a:solidFill>
              </a:rPr>
              <a:t>Gestão do projeto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02729"/>
              </a:solidFill>
            </a:endParaRPr>
          </a:p>
        </p:txBody>
      </p:sp>
      <p:sp>
        <p:nvSpPr>
          <p:cNvPr id="396" name="Google Shape;396;p33"/>
          <p:cNvSpPr txBox="1"/>
          <p:nvPr/>
        </p:nvSpPr>
        <p:spPr>
          <a:xfrm>
            <a:off x="1334775" y="4651375"/>
            <a:ext cx="41331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Experiências positivas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Experiências negativas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Como </a:t>
            </a:r>
            <a:r>
              <a:rPr b="1" lang="en-US" sz="1800">
                <a:solidFill>
                  <a:schemeClr val="dk1"/>
                </a:solidFill>
              </a:rPr>
              <a:t>administramos </a:t>
            </a:r>
            <a:r>
              <a:rPr b="1" lang="en-US" sz="1800">
                <a:solidFill>
                  <a:schemeClr val="dk1"/>
                </a:solidFill>
              </a:rPr>
              <a:t>conflitos e problemas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4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2" name="Google Shape;402;p34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3" name="Google Shape;403;p34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04" name="Google Shape;404;p34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05" name="Google Shape;405;p34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06" name="Google Shape;406;p34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07" name="Google Shape;407;p34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08" name="Google Shape;408;p34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09" name="Google Shape;409;p34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410" name="Google Shape;41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6850" y="1013598"/>
            <a:ext cx="10294974" cy="4830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4"/>
          <p:cNvSpPr txBox="1"/>
          <p:nvPr>
            <p:ph type="title"/>
          </p:nvPr>
        </p:nvSpPr>
        <p:spPr>
          <a:xfrm>
            <a:off x="5010983" y="207050"/>
            <a:ext cx="322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Backlog e sprints</a:t>
            </a:r>
            <a:endParaRPr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5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17" name="Google Shape;417;p35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18" name="Google Shape;418;p35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19" name="Google Shape;419;p35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20" name="Google Shape;420;p35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21" name="Google Shape;421;p35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22" name="Google Shape;422;p35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23" name="Google Shape;423;p35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24" name="Google Shape;424;p35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425" name="Google Shape;425;p35"/>
          <p:cNvSpPr txBox="1"/>
          <p:nvPr>
            <p:ph type="title"/>
          </p:nvPr>
        </p:nvSpPr>
        <p:spPr>
          <a:xfrm>
            <a:off x="4614088" y="197725"/>
            <a:ext cx="4020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Mapeamento de riscos</a:t>
            </a:r>
            <a:endParaRPr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26" name="Google Shape;426;p35"/>
          <p:cNvGraphicFramePr/>
          <p:nvPr/>
        </p:nvGraphicFramePr>
        <p:xfrm>
          <a:off x="1734875" y="1589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{044E8C1A-A825-41BB-9DA2-76AFBDDB538D}</a:tableStyleId>
              </a:tblPr>
              <a:tblGrid>
                <a:gridCol w="627175"/>
                <a:gridCol w="2381525"/>
                <a:gridCol w="872950"/>
                <a:gridCol w="610200"/>
                <a:gridCol w="813625"/>
                <a:gridCol w="932275"/>
                <a:gridCol w="3042600"/>
                <a:gridCol w="1084825"/>
              </a:tblGrid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Descrição do risco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Probabilidade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Impacto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Fator de risco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Ação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Como?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Grau do risco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AAA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Perder um integrante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Redistribuição das tarefas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Dificuldade de comunicação entre a equipe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Organizando reuniões com o grupo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Falta de comprometimento com as entregas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Evitar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Feedback da equipe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Intolerável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Escopo não está claro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Organizando reuniões com o grupo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Política que não permite contratar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Integração dos participantes no projeto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Ferramenta nova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Organizando reuniões com o grupo e pesquisas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Legislação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Evitar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Pesquisar sobre a legislação de cada país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Intolerável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Atraso em aprovações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Evitar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Rever a metodologia utilizada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Intolerável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Variação do preço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Possuir o(s) mesmo(s) fornecedor(s) e estudar o cliente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Orçamento restrito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Definir o escopo e arquitetura do projeto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Variação cambial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Pesquisas individuais para cada país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Moderado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32" name="Google Shape;432;p36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33" name="Google Shape;433;p36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34" name="Google Shape;434;p36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35" name="Google Shape;435;p36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36" name="Google Shape;436;p36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37" name="Google Shape;437;p36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38" name="Google Shape;438;p36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39" name="Google Shape;439;p36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440" name="Google Shape;440;p36"/>
          <p:cNvSpPr/>
          <p:nvPr/>
        </p:nvSpPr>
        <p:spPr>
          <a:xfrm>
            <a:off x="6967857" y="1510785"/>
            <a:ext cx="3739616" cy="3268327"/>
          </a:xfrm>
          <a:custGeom>
            <a:rect b="b" l="l" r="r" t="t"/>
            <a:pathLst>
              <a:path extrusionOk="0" h="2651787" w="2991693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6"/>
          <p:cNvSpPr txBox="1"/>
          <p:nvPr/>
        </p:nvSpPr>
        <p:spPr>
          <a:xfrm>
            <a:off x="7368961" y="2226593"/>
            <a:ext cx="2894700" cy="13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Desenvolvimento do projeto</a:t>
            </a:r>
            <a:endParaRPr b="1" sz="2800">
              <a:solidFill>
                <a:srgbClr val="6D9EE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2" name="Google Shape;44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2025" y="1559200"/>
            <a:ext cx="3599325" cy="359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7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48" name="Google Shape;448;p37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49" name="Google Shape;449;p37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50" name="Google Shape;450;p37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51" name="Google Shape;451;p37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52" name="Google Shape;452;p37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53" name="Google Shape;453;p37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54" name="Google Shape;454;p37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55" name="Google Shape;455;p37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456" name="Google Shape;45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7"/>
          <p:cNvSpPr txBox="1"/>
          <p:nvPr>
            <p:ph type="title"/>
          </p:nvPr>
        </p:nvSpPr>
        <p:spPr>
          <a:xfrm>
            <a:off x="8231650" y="437900"/>
            <a:ext cx="40014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1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Desenho de solução técnica (LLD)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158" name="Google Shape;158;p20"/>
          <p:cNvGrpSpPr/>
          <p:nvPr/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59" name="Google Shape;159;p20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0" name="Google Shape;160;p20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1" name="Google Shape;161;p20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2" name="Google Shape;162;p20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63" name="Google Shape;163;p20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64" name="Google Shape;164;p20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65" name="Google Shape;165;p20"/>
          <p:cNvSpPr txBox="1"/>
          <p:nvPr>
            <p:ph type="title"/>
          </p:nvPr>
        </p:nvSpPr>
        <p:spPr>
          <a:xfrm>
            <a:off x="4445001" y="624959"/>
            <a:ext cx="33021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lang="en-US" sz="44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Nosso time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66" name="Google Shape;166;p20"/>
          <p:cNvSpPr txBox="1"/>
          <p:nvPr>
            <p:ph idx="1" type="body"/>
          </p:nvPr>
        </p:nvSpPr>
        <p:spPr>
          <a:xfrm>
            <a:off x="3788275" y="1823875"/>
            <a:ext cx="4911300" cy="22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Douglas Dourado - 01201116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Guilherme Alves - 01201054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Guilherme Gomes - 01201059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Rafael Rocha de Almeida - 01201081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Lucas Toscani - 01201052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8400" y="1333500"/>
            <a:ext cx="3248150" cy="3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8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63" name="Google Shape;463;p38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64" name="Google Shape;464;p38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65" name="Google Shape;465;p38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66" name="Google Shape;466;p38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67" name="Google Shape;467;p38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68" name="Google Shape;468;p38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69" name="Google Shape;469;p38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70" name="Google Shape;470;p38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471" name="Google Shape;471;p38"/>
          <p:cNvSpPr txBox="1"/>
          <p:nvPr/>
        </p:nvSpPr>
        <p:spPr>
          <a:xfrm>
            <a:off x="2384225" y="9046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descr="Uma imagem contendo objeto, kit, placa, relógio&#10;&#10;Descrição gerada automaticamente" id="472" name="Google Shape;47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5150" y="2036275"/>
            <a:ext cx="5143300" cy="35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38"/>
          <p:cNvSpPr txBox="1"/>
          <p:nvPr/>
        </p:nvSpPr>
        <p:spPr>
          <a:xfrm rot="-981">
            <a:off x="1385732" y="2798991"/>
            <a:ext cx="31530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3D85C6"/>
                </a:solidFill>
                <a:latin typeface="Proxima Nova"/>
                <a:ea typeface="Proxima Nova"/>
                <a:cs typeface="Proxima Nova"/>
                <a:sym typeface="Proxima Nova"/>
              </a:rPr>
              <a:t>Montagem do Hardware</a:t>
            </a:r>
            <a:endParaRPr sz="2800">
              <a:solidFill>
                <a:srgbClr val="3D85C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74" name="Google Shape;474;p38"/>
          <p:cNvCxnSpPr/>
          <p:nvPr/>
        </p:nvCxnSpPr>
        <p:spPr>
          <a:xfrm rot="73476">
            <a:off x="2556844" y="3865181"/>
            <a:ext cx="701860" cy="0"/>
          </a:xfrm>
          <a:prstGeom prst="straightConnector1">
            <a:avLst/>
          </a:prstGeom>
          <a:noFill/>
          <a:ln cap="sq" cmpd="sng" w="25400">
            <a:solidFill>
              <a:srgbClr val="FEFEF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75" name="Google Shape;475;p38"/>
          <p:cNvSpPr txBox="1"/>
          <p:nvPr/>
        </p:nvSpPr>
        <p:spPr>
          <a:xfrm rot="-2166">
            <a:off x="1573879" y="3964069"/>
            <a:ext cx="2856301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Programação do Sistema</a:t>
            </a:r>
            <a:endParaRPr b="1" i="0" sz="1800" u="none" cap="none" strike="noStrike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9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81" name="Google Shape;481;p39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82" name="Google Shape;482;p39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83" name="Google Shape;483;p39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84" name="Google Shape;484;p39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85" name="Google Shape;485;p39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86" name="Google Shape;486;p39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487" name="Google Shape;487;p39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488" name="Google Shape;488;p39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489" name="Google Shape;48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1825" y="752225"/>
            <a:ext cx="9410700" cy="54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39"/>
          <p:cNvSpPr txBox="1"/>
          <p:nvPr/>
        </p:nvSpPr>
        <p:spPr>
          <a:xfrm>
            <a:off x="2384225" y="9046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491" name="Google Shape;491;p39"/>
          <p:cNvSpPr txBox="1"/>
          <p:nvPr>
            <p:ph type="title"/>
          </p:nvPr>
        </p:nvSpPr>
        <p:spPr>
          <a:xfrm>
            <a:off x="4527688" y="148025"/>
            <a:ext cx="41937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Montagem do hardware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0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97" name="Google Shape;497;p40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98" name="Google Shape;498;p40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499" name="Google Shape;499;p40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00" name="Google Shape;500;p40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01" name="Google Shape;501;p40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02" name="Google Shape;502;p40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503" name="Google Shape;503;p40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504" name="Google Shape;504;p40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505" name="Google Shape;505;p40"/>
          <p:cNvSpPr txBox="1"/>
          <p:nvPr/>
        </p:nvSpPr>
        <p:spPr>
          <a:xfrm>
            <a:off x="2384225" y="9046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506" name="Google Shape;50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9150" y="700088"/>
            <a:ext cx="9410700" cy="54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0"/>
          <p:cNvSpPr txBox="1"/>
          <p:nvPr>
            <p:ph type="title"/>
          </p:nvPr>
        </p:nvSpPr>
        <p:spPr>
          <a:xfrm>
            <a:off x="4527700" y="148025"/>
            <a:ext cx="45498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Programação do sistema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13" name="Google Shape;513;p41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514" name="Google Shape;514;p41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515" name="Google Shape;515;p41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16" name="Google Shape;516;p4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17" name="Google Shape;517;p4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18" name="Google Shape;518;p4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519" name="Google Shape;519;p4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520" name="Google Shape;520;p4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521" name="Google Shape;521;p41"/>
          <p:cNvSpPr txBox="1"/>
          <p:nvPr>
            <p:ph type="title"/>
          </p:nvPr>
        </p:nvSpPr>
        <p:spPr>
          <a:xfrm>
            <a:off x="3634288" y="95900"/>
            <a:ext cx="5980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Ferramentas de desenvolvimento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2" name="Google Shape;52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4300" y="1099450"/>
            <a:ext cx="718434" cy="100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9532" y="1036950"/>
            <a:ext cx="772770" cy="106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3550" y="1099450"/>
            <a:ext cx="1007425" cy="10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30625" y="1144413"/>
            <a:ext cx="1092449" cy="91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9102" y="993238"/>
            <a:ext cx="2314720" cy="11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58050" y="5323625"/>
            <a:ext cx="2436824" cy="1740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14815" y="5375128"/>
            <a:ext cx="2080100" cy="106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533425" y="5005700"/>
            <a:ext cx="1052300" cy="11573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ma imagem contendo objeto, kit, placa, relógio&#10;&#10;Descrição gerada automaticamente" id="530" name="Google Shape;530;p4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746263" y="5224199"/>
            <a:ext cx="962350" cy="720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560150" y="3292110"/>
            <a:ext cx="2271049" cy="826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4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879113" y="4625351"/>
            <a:ext cx="1490851" cy="122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4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979683" y="2893701"/>
            <a:ext cx="554376" cy="544546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41"/>
          <p:cNvSpPr/>
          <p:nvPr/>
        </p:nvSpPr>
        <p:spPr>
          <a:xfrm>
            <a:off x="5206475" y="4488025"/>
            <a:ext cx="5393100" cy="219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1"/>
          <p:cNvSpPr/>
          <p:nvPr/>
        </p:nvSpPr>
        <p:spPr>
          <a:xfrm>
            <a:off x="2408250" y="840075"/>
            <a:ext cx="8676600" cy="1740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1"/>
          <p:cNvSpPr/>
          <p:nvPr/>
        </p:nvSpPr>
        <p:spPr>
          <a:xfrm>
            <a:off x="2357075" y="4714063"/>
            <a:ext cx="2677200" cy="1740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1"/>
          <p:cNvSpPr/>
          <p:nvPr/>
        </p:nvSpPr>
        <p:spPr>
          <a:xfrm>
            <a:off x="2357075" y="2893700"/>
            <a:ext cx="2677200" cy="1422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8" name="Google Shape;538;p4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9526225" y="938350"/>
            <a:ext cx="1329600" cy="13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2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44" name="Google Shape;544;p42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545" name="Google Shape;545;p42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546" name="Google Shape;546;p42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47" name="Google Shape;547;p4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48" name="Google Shape;548;p4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49" name="Google Shape;549;p4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550" name="Google Shape;550;p4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551" name="Google Shape;551;p4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552" name="Google Shape;552;p42"/>
          <p:cNvSpPr/>
          <p:nvPr/>
        </p:nvSpPr>
        <p:spPr>
          <a:xfrm rot="-5400000">
            <a:off x="1797417" y="1804252"/>
            <a:ext cx="2500200" cy="2624400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42"/>
          <p:cNvSpPr txBox="1"/>
          <p:nvPr/>
        </p:nvSpPr>
        <p:spPr>
          <a:xfrm>
            <a:off x="2061726" y="2089042"/>
            <a:ext cx="19716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</a:rPr>
              <a:t>Modelagem de dados</a:t>
            </a:r>
            <a:endParaRPr sz="28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Arrow Clockwise curve" id="554" name="Google Shape;55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109222">
            <a:off x="7087962" y="3821377"/>
            <a:ext cx="1252696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row Clockwise curve" id="555" name="Google Shape;555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023672">
            <a:off x="6931337" y="1429102"/>
            <a:ext cx="1252695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row Clockwise curve" id="556" name="Google Shape;556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6685711">
            <a:off x="9855287" y="3838413"/>
            <a:ext cx="1279950" cy="11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78710" y="963400"/>
            <a:ext cx="1416475" cy="141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04662" y="2659471"/>
            <a:ext cx="1004783" cy="1120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551884" y="4191999"/>
            <a:ext cx="1070141" cy="119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4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268373" y="2463551"/>
            <a:ext cx="1170977" cy="1305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3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66" name="Google Shape;566;p43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567" name="Google Shape;567;p43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568" name="Google Shape;568;p43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69" name="Google Shape;569;p43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70" name="Google Shape;570;p43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71" name="Google Shape;571;p43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572" name="Google Shape;572;p43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573" name="Google Shape;573;p43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574" name="Google Shape;574;p43"/>
          <p:cNvSpPr/>
          <p:nvPr/>
        </p:nvSpPr>
        <p:spPr>
          <a:xfrm rot="-5400000">
            <a:off x="1797417" y="1804252"/>
            <a:ext cx="2500200" cy="2624400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43"/>
          <p:cNvSpPr txBox="1"/>
          <p:nvPr/>
        </p:nvSpPr>
        <p:spPr>
          <a:xfrm>
            <a:off x="2061726" y="2089042"/>
            <a:ext cx="19716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</a:rPr>
              <a:t>Banco de dados</a:t>
            </a:r>
            <a:endParaRPr sz="28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Arrow Clockwise curve" id="576" name="Google Shape;57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109222">
            <a:off x="6804012" y="3901977"/>
            <a:ext cx="1252696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row Clockwise curve" id="577" name="Google Shape;577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023672">
            <a:off x="6931337" y="1429102"/>
            <a:ext cx="1252695" cy="123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380787" y="2203100"/>
            <a:ext cx="979750" cy="97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80850" y="4288675"/>
            <a:ext cx="1012200" cy="10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68749" y="2673875"/>
            <a:ext cx="979750" cy="979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row Clockwise curve" id="581" name="Google Shape;58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6685711">
            <a:off x="9883287" y="3483463"/>
            <a:ext cx="1279950" cy="11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4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78723" y="851425"/>
            <a:ext cx="1416475" cy="14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4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88" name="Google Shape;588;p44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589" name="Google Shape;589;p44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590" name="Google Shape;590;p44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1" name="Google Shape;591;p44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92" name="Google Shape;592;p44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93" name="Google Shape;593;p44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594" name="Google Shape;594;p44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595" name="Google Shape;595;p44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596" name="Google Shape;596;p44"/>
          <p:cNvSpPr txBox="1"/>
          <p:nvPr>
            <p:ph type="title"/>
          </p:nvPr>
        </p:nvSpPr>
        <p:spPr>
          <a:xfrm>
            <a:off x="3634288" y="95900"/>
            <a:ext cx="5980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Parâmetros e analytics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97" name="Google Shape;597;p44"/>
          <p:cNvGraphicFramePr/>
          <p:nvPr/>
        </p:nvGraphicFramePr>
        <p:xfrm>
          <a:off x="2419750" y="112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{044E8C1A-A825-41BB-9DA2-76AFBDDB538D}</a:tableStyleId>
              </a:tblPr>
              <a:tblGrid>
                <a:gridCol w="740225"/>
                <a:gridCol w="745675"/>
                <a:gridCol w="866775"/>
                <a:gridCol w="11049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Temperatura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Status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2F2F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Crítico</a:t>
                      </a:r>
                      <a:endParaRPr b="1" sz="1100">
                        <a:solidFill>
                          <a:srgbClr val="F2F2F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Alarme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°C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2F2F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&lt; 14</a:t>
                      </a:r>
                      <a:endParaRPr b="1" sz="1100">
                        <a:solidFill>
                          <a:srgbClr val="F2F2F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000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Alerta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°C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17.99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°C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24.5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Alerta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°C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30.01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2F2F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Crítico</a:t>
                      </a:r>
                      <a:endParaRPr b="1" sz="1100">
                        <a:solidFill>
                          <a:srgbClr val="F2F2F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Alarme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°C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2F2F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&gt; 35</a:t>
                      </a:r>
                      <a:endParaRPr b="1" sz="1100">
                        <a:solidFill>
                          <a:srgbClr val="F2F2F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000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Umidade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Status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Crítico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Alarme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&lt; 40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Alerta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57.5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Instável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Alerta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Crítico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Alarme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&gt; 75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98" name="Google Shape;598;p44"/>
          <p:cNvGraphicFramePr/>
          <p:nvPr/>
        </p:nvGraphicFramePr>
        <p:xfrm>
          <a:off x="6310600" y="112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{044E8C1A-A825-41BB-9DA2-76AFBDDB538D}</a:tableStyleId>
              </a:tblPr>
              <a:tblGrid>
                <a:gridCol w="981075"/>
                <a:gridCol w="742950"/>
                <a:gridCol w="6096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Temperatura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1q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19.25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mediana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24.5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3q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29.75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99" name="Google Shape;599;p44"/>
          <p:cNvGraphicFramePr/>
          <p:nvPr/>
        </p:nvGraphicFramePr>
        <p:xfrm>
          <a:off x="6310600" y="354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{044E8C1A-A825-41BB-9DA2-76AFBDDB538D}</a:tableStyleId>
              </a:tblPr>
              <a:tblGrid>
                <a:gridCol w="971550"/>
                <a:gridCol w="752475"/>
                <a:gridCol w="6096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Umidade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1q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41,25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mediana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52,5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3q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63,75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525" marB="91425" marR="9525" marL="95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05" name="Google Shape;605;p45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606" name="Google Shape;606;p45"/>
          <p:cNvPicPr preferRelativeResize="0"/>
          <p:nvPr/>
        </p:nvPicPr>
        <p:blipFill rotWithShape="1">
          <a:blip r:embed="rId4">
            <a:alphaModFix/>
          </a:blip>
          <a:srcRect b="568" l="20902" r="-1171" t="-2163"/>
          <a:stretch/>
        </p:blipFill>
        <p:spPr>
          <a:xfrm rot="557295">
            <a:off x="1354866" y="849440"/>
            <a:ext cx="4466068" cy="53476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7" name="Google Shape;607;p45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08" name="Google Shape;608;p45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09" name="Google Shape;609;p45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10" name="Google Shape;610;p45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11" name="Google Shape;611;p45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12" name="Google Shape;612;p45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13" name="Google Shape;613;p45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614" name="Google Shape;614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94425" y="2398050"/>
            <a:ext cx="3146650" cy="3146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45"/>
          <p:cNvSpPr txBox="1"/>
          <p:nvPr>
            <p:ph type="title"/>
          </p:nvPr>
        </p:nvSpPr>
        <p:spPr>
          <a:xfrm>
            <a:off x="6813000" y="626325"/>
            <a:ext cx="31467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Site institucional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6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21" name="Google Shape;621;p46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22" name="Google Shape;622;p46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23" name="Google Shape;623;p46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24" name="Google Shape;624;p46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25" name="Google Shape;625;p46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26" name="Google Shape;626;p46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27" name="Google Shape;627;p46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28" name="Google Shape;628;p46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629" name="Google Shape;629;p46"/>
          <p:cNvSpPr/>
          <p:nvPr/>
        </p:nvSpPr>
        <p:spPr>
          <a:xfrm>
            <a:off x="6967857" y="1510785"/>
            <a:ext cx="3739616" cy="3268327"/>
          </a:xfrm>
          <a:custGeom>
            <a:rect b="b" l="l" r="r" t="t"/>
            <a:pathLst>
              <a:path extrusionOk="0" h="2651787" w="2991693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46"/>
          <p:cNvSpPr txBox="1"/>
          <p:nvPr/>
        </p:nvSpPr>
        <p:spPr>
          <a:xfrm>
            <a:off x="7468925" y="2862621"/>
            <a:ext cx="28947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Suporte</a:t>
            </a:r>
            <a:endParaRPr b="1" sz="2800">
              <a:solidFill>
                <a:srgbClr val="6D9EE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1" name="Google Shape;63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2000" y="1342336"/>
            <a:ext cx="3605201" cy="36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7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37" name="Google Shape;637;p47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38" name="Google Shape;638;p47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39" name="Google Shape;639;p47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40" name="Google Shape;640;p47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41" name="Google Shape;641;p47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42" name="Google Shape;642;p47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43" name="Google Shape;643;p47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44" name="Google Shape;644;p47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645" name="Google Shape;645;p47"/>
          <p:cNvSpPr txBox="1"/>
          <p:nvPr/>
        </p:nvSpPr>
        <p:spPr>
          <a:xfrm>
            <a:off x="2116350" y="107150"/>
            <a:ext cx="41445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A86E8"/>
                </a:solidFill>
              </a:rPr>
              <a:t>Manual de instalação</a:t>
            </a:r>
            <a:endParaRPr b="1" sz="2800">
              <a:solidFill>
                <a:srgbClr val="4A86E8"/>
              </a:solidFill>
            </a:endParaRPr>
          </a:p>
        </p:txBody>
      </p:sp>
      <p:pic>
        <p:nvPicPr>
          <p:cNvPr id="646" name="Google Shape;64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8975" y="800900"/>
            <a:ext cx="3226293" cy="51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29300" y="800900"/>
            <a:ext cx="3145125" cy="51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2225" y="800900"/>
            <a:ext cx="3610125" cy="512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3" name="Google Shape;173;p21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174" name="Google Shape;174;p21"/>
          <p:cNvGrpSpPr/>
          <p:nvPr/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75" name="Google Shape;175;p21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6" name="Google Shape;176;p2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77" name="Google Shape;177;p2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8" name="Google Shape;178;p2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79" name="Google Shape;179;p2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80" name="Google Shape;180;p2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81" name="Google Shape;181;p21"/>
          <p:cNvSpPr txBox="1"/>
          <p:nvPr>
            <p:ph type="title"/>
          </p:nvPr>
        </p:nvSpPr>
        <p:spPr>
          <a:xfrm>
            <a:off x="1836013" y="1072609"/>
            <a:ext cx="3301988" cy="8091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rPr>
              <a:t>Contextualização</a:t>
            </a:r>
            <a:endParaRPr b="1" sz="2800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logo&#10;&#10;Description automatically generated" id="182" name="Google Shape;182;p21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 rot="779908">
            <a:off x="6130971" y="1327974"/>
            <a:ext cx="4021342" cy="4021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8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54" name="Google Shape;654;p48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55" name="Google Shape;655;p48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56" name="Google Shape;656;p48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57" name="Google Shape;657;p48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58" name="Google Shape;658;p48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59" name="Google Shape;659;p48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60" name="Google Shape;660;p48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61" name="Google Shape;661;p48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662" name="Google Shape;662;p48"/>
          <p:cNvSpPr txBox="1"/>
          <p:nvPr/>
        </p:nvSpPr>
        <p:spPr>
          <a:xfrm>
            <a:off x="2116350" y="107150"/>
            <a:ext cx="64398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A86E8"/>
                </a:solidFill>
              </a:rPr>
              <a:t>Processo de atendimento e suporte</a:t>
            </a:r>
            <a:endParaRPr b="1" sz="2800">
              <a:solidFill>
                <a:srgbClr val="4A86E8"/>
              </a:solidFill>
            </a:endParaRPr>
          </a:p>
        </p:txBody>
      </p:sp>
      <p:pic>
        <p:nvPicPr>
          <p:cNvPr id="663" name="Google Shape;66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6350" y="1066900"/>
            <a:ext cx="9843799" cy="497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9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69" name="Google Shape;669;p49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70" name="Google Shape;670;p49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71" name="Google Shape;671;p49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72" name="Google Shape;672;p49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73" name="Google Shape;673;p49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74" name="Google Shape;674;p49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75" name="Google Shape;675;p49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76" name="Google Shape;676;p49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677" name="Google Shape;677;p49"/>
          <p:cNvSpPr txBox="1"/>
          <p:nvPr/>
        </p:nvSpPr>
        <p:spPr>
          <a:xfrm>
            <a:off x="2116350" y="107150"/>
            <a:ext cx="64398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A86E8"/>
                </a:solidFill>
              </a:rPr>
              <a:t>Ferramenta</a:t>
            </a:r>
            <a:endParaRPr b="1" sz="2800">
              <a:solidFill>
                <a:srgbClr val="4A86E8"/>
              </a:solidFill>
            </a:endParaRPr>
          </a:p>
        </p:txBody>
      </p:sp>
      <p:pic>
        <p:nvPicPr>
          <p:cNvPr id="678" name="Google Shape;67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3125" y="974000"/>
            <a:ext cx="4566175" cy="18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93500" y="2754525"/>
            <a:ext cx="2140475" cy="21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49621" y="2494875"/>
            <a:ext cx="4273176" cy="26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0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86" name="Google Shape;686;p50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87" name="Google Shape;687;p50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688" name="Google Shape;688;p50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89" name="Google Shape;689;p50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690" name="Google Shape;690;p50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691" name="Google Shape;691;p50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692" name="Google Shape;692;p50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693" name="Google Shape;693;p50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694" name="Google Shape;694;p50"/>
          <p:cNvSpPr/>
          <p:nvPr/>
        </p:nvSpPr>
        <p:spPr>
          <a:xfrm>
            <a:off x="6967857" y="1510785"/>
            <a:ext cx="3739616" cy="3268327"/>
          </a:xfrm>
          <a:custGeom>
            <a:rect b="b" l="l" r="r" t="t"/>
            <a:pathLst>
              <a:path extrusionOk="0" h="2651787" w="2991693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50"/>
          <p:cNvSpPr txBox="1"/>
          <p:nvPr/>
        </p:nvSpPr>
        <p:spPr>
          <a:xfrm>
            <a:off x="7813463" y="2862638"/>
            <a:ext cx="20484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A86E8"/>
                </a:solidFill>
              </a:rPr>
              <a:t>Conclusão</a:t>
            </a:r>
            <a:endParaRPr b="1" sz="2800">
              <a:solidFill>
                <a:srgbClr val="6D9EE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6" name="Google Shape;696;p50"/>
          <p:cNvPicPr preferRelativeResize="0"/>
          <p:nvPr/>
        </p:nvPicPr>
        <p:blipFill rotWithShape="1">
          <a:blip r:embed="rId4">
            <a:alphaModFix/>
          </a:blip>
          <a:srcRect b="12056" l="0" r="0" t="0"/>
          <a:stretch/>
        </p:blipFill>
        <p:spPr>
          <a:xfrm>
            <a:off x="1714674" y="2361000"/>
            <a:ext cx="4976400" cy="21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51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02" name="Google Shape;702;p51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03" name="Google Shape;703;p51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04" name="Google Shape;704;p51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05" name="Google Shape;705;p5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06" name="Google Shape;706;p5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07" name="Google Shape;707;p5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08" name="Google Shape;708;p5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09" name="Google Shape;709;p5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710" name="Google Shape;710;p51"/>
          <p:cNvSpPr txBox="1"/>
          <p:nvPr/>
        </p:nvSpPr>
        <p:spPr>
          <a:xfrm>
            <a:off x="2331800" y="2528500"/>
            <a:ext cx="58392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-US" sz="1800"/>
              <a:t>Utilizamos a asana como ferramenta de gestão de projeto. Com ela, conseguimos organizar nossos afazeres e otimizar o nosso tempo, deixando o backlog organizado de uma forma clara. </a:t>
            </a:r>
            <a:endParaRPr sz="1800"/>
          </a:p>
        </p:txBody>
      </p:sp>
      <p:pic>
        <p:nvPicPr>
          <p:cNvPr id="711" name="Google Shape;711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12575" y="5256750"/>
            <a:ext cx="1176250" cy="11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05600" y="1237550"/>
            <a:ext cx="2983225" cy="29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51"/>
          <p:cNvSpPr txBox="1"/>
          <p:nvPr>
            <p:ph type="title"/>
          </p:nvPr>
        </p:nvSpPr>
        <p:spPr>
          <a:xfrm>
            <a:off x="2963450" y="913275"/>
            <a:ext cx="45759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Como nos organizamos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2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19" name="Google Shape;719;p52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20" name="Google Shape;720;p52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21" name="Google Shape;721;p52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22" name="Google Shape;722;p5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23" name="Google Shape;723;p5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24" name="Google Shape;724;p5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25" name="Google Shape;725;p5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26" name="Google Shape;726;p5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727" name="Google Shape;72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3525" y="1379650"/>
            <a:ext cx="9102549" cy="455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Google Shape;728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70225" y="0"/>
            <a:ext cx="1421775" cy="1421775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52"/>
          <p:cNvSpPr txBox="1"/>
          <p:nvPr>
            <p:ph type="title"/>
          </p:nvPr>
        </p:nvSpPr>
        <p:spPr>
          <a:xfrm>
            <a:off x="1983525" y="325450"/>
            <a:ext cx="1767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Quadros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3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35" name="Google Shape;735;p53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36" name="Google Shape;736;p53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37" name="Google Shape;737;p53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8" name="Google Shape;738;p53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39" name="Google Shape;739;p53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40" name="Google Shape;740;p53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41" name="Google Shape;741;p53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42" name="Google Shape;742;p53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743" name="Google Shape;743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70225" y="0"/>
            <a:ext cx="1084950" cy="10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53"/>
          <p:cNvSpPr txBox="1"/>
          <p:nvPr>
            <p:ph type="title"/>
          </p:nvPr>
        </p:nvSpPr>
        <p:spPr>
          <a:xfrm>
            <a:off x="2145750" y="240375"/>
            <a:ext cx="26688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Sprint backlog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5" name="Google Shape;745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5900" y="989050"/>
            <a:ext cx="8937276" cy="5192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4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51" name="Google Shape;751;p54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52" name="Google Shape;752;p54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53" name="Google Shape;753;p54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4" name="Google Shape;754;p54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55" name="Google Shape;755;p54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56" name="Google Shape;756;p54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57" name="Google Shape;757;p54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58" name="Google Shape;758;p54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759" name="Google Shape;75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6973" y="922988"/>
            <a:ext cx="8783251" cy="501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70225" y="0"/>
            <a:ext cx="1084950" cy="10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54"/>
          <p:cNvSpPr txBox="1"/>
          <p:nvPr>
            <p:ph type="title"/>
          </p:nvPr>
        </p:nvSpPr>
        <p:spPr>
          <a:xfrm>
            <a:off x="1986975" y="240375"/>
            <a:ext cx="21126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Reuniões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5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67" name="Google Shape;767;p55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68" name="Google Shape;768;p55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69" name="Google Shape;769;p55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70" name="Google Shape;770;p55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71" name="Google Shape;771;p55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72" name="Google Shape;772;p55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73" name="Google Shape;773;p55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74" name="Google Shape;774;p55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pic>
        <p:nvPicPr>
          <p:cNvPr id="775" name="Google Shape;77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1275" y="1245675"/>
            <a:ext cx="8832098" cy="490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70225" y="0"/>
            <a:ext cx="1084950" cy="10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55"/>
          <p:cNvSpPr txBox="1"/>
          <p:nvPr>
            <p:ph type="title"/>
          </p:nvPr>
        </p:nvSpPr>
        <p:spPr>
          <a:xfrm>
            <a:off x="2101275" y="240375"/>
            <a:ext cx="35532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Sprints semanais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56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83" name="Google Shape;783;p56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784" name="Google Shape;784;p56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785" name="Google Shape;785;p56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86" name="Google Shape;786;p56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87" name="Google Shape;787;p56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88" name="Google Shape;788;p56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789" name="Google Shape;789;p56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790" name="Google Shape;790;p56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791" name="Google Shape;791;p56"/>
          <p:cNvSpPr txBox="1"/>
          <p:nvPr/>
        </p:nvSpPr>
        <p:spPr>
          <a:xfrm>
            <a:off x="2331800" y="2528500"/>
            <a:ext cx="60843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/>
              <a:t>Como o projeto ajudou cada um com seu aprendizado individual</a:t>
            </a:r>
            <a:endParaRPr sz="1800"/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/>
              <a:t>Evoluímos com este projeto</a:t>
            </a:r>
            <a:endParaRPr sz="1800"/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/>
              <a:t>Visão de uma equipe de desenvolvimento de projeto</a:t>
            </a:r>
            <a:endParaRPr sz="1800"/>
          </a:p>
        </p:txBody>
      </p:sp>
      <p:pic>
        <p:nvPicPr>
          <p:cNvPr id="792" name="Google Shape;792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12575" y="5256750"/>
            <a:ext cx="1176250" cy="11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05600" y="1237550"/>
            <a:ext cx="2983225" cy="29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56"/>
          <p:cNvSpPr txBox="1"/>
          <p:nvPr>
            <p:ph type="title"/>
          </p:nvPr>
        </p:nvSpPr>
        <p:spPr>
          <a:xfrm>
            <a:off x="2963450" y="913275"/>
            <a:ext cx="49581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Processo de aprendizagem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57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00" name="Google Shape;800;p57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801" name="Google Shape;801;p57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802" name="Google Shape;802;p57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03" name="Google Shape;803;p57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804" name="Google Shape;804;p57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805" name="Google Shape;805;p57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806" name="Google Shape;806;p57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807" name="Google Shape;807;p57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808" name="Google Shape;808;p57"/>
          <p:cNvSpPr txBox="1"/>
          <p:nvPr/>
        </p:nvSpPr>
        <p:spPr>
          <a:xfrm>
            <a:off x="3844225" y="2491375"/>
            <a:ext cx="67509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/>
              <a:t>Obrigado!</a:t>
            </a:r>
            <a:endParaRPr b="1" sz="10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189" name="Google Shape;189;p22"/>
          <p:cNvGrpSpPr/>
          <p:nvPr/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90" name="Google Shape;190;p22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1" name="Google Shape;191;p2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92" name="Google Shape;192;p2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93" name="Google Shape;193;p2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94" name="Google Shape;194;p2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95" name="Google Shape;195;p2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96" name="Google Shape;196;p22"/>
          <p:cNvSpPr txBox="1"/>
          <p:nvPr>
            <p:ph type="title"/>
          </p:nvPr>
        </p:nvSpPr>
        <p:spPr>
          <a:xfrm>
            <a:off x="5615013" y="346784"/>
            <a:ext cx="20190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COVID-19</a:t>
            </a:r>
            <a:endParaRPr>
              <a:solidFill>
                <a:srgbClr val="6D9EEB"/>
              </a:solidFill>
            </a:endParaRPr>
          </a:p>
        </p:txBody>
      </p:sp>
      <p:pic>
        <p:nvPicPr>
          <p:cNvPr descr="A close up of a logo&#10;&#10;Description automatically generated" id="197" name="Google Shape;197;p22"/>
          <p:cNvPicPr preferRelativeResize="0"/>
          <p:nvPr/>
        </p:nvPicPr>
        <p:blipFill rotWithShape="1">
          <a:blip r:embed="rId4">
            <a:alphaModFix/>
          </a:blip>
          <a:srcRect b="-4570" l="0" r="0" t="4569"/>
          <a:stretch/>
        </p:blipFill>
        <p:spPr>
          <a:xfrm>
            <a:off x="5186254" y="3356273"/>
            <a:ext cx="287655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2848850" y="1517475"/>
            <a:ext cx="7880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C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OVID-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 é o causador da pandemia que o mundo está vivendo atualmente, possuindo um índice de contaminação altíssimo e taxa de mortalidade de aproximadamente 10%.  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None/>
            </a:pPr>
            <a:r>
              <a:t/>
            </a:r>
            <a:endParaRPr b="0" i="0" sz="1800" u="none" cap="none" strike="noStrike">
              <a:solidFill>
                <a:srgbClr val="2027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05" name="Google Shape;205;p23"/>
          <p:cNvGrpSpPr/>
          <p:nvPr/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06" name="Google Shape;206;p23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7" name="Google Shape;207;p23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08" name="Google Shape;208;p23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09" name="Google Shape;209;p23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10" name="Google Shape;210;p23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11" name="Google Shape;211;p23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12" name="Google Shape;212;p23"/>
          <p:cNvSpPr txBox="1"/>
          <p:nvPr>
            <p:ph type="title"/>
          </p:nvPr>
        </p:nvSpPr>
        <p:spPr>
          <a:xfrm>
            <a:off x="3975238" y="323584"/>
            <a:ext cx="52986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Relação: Temperatura x Vírus</a:t>
            </a:r>
            <a:endParaRPr b="1" sz="2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map&#10;&#10;Description automatically generated" id="213" name="Google Shape;21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50078" y="1434061"/>
            <a:ext cx="316230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map&#10;&#10;Description automatically generated" id="214" name="Google Shape;214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72510" y="1448327"/>
            <a:ext cx="288607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map&#10;&#10;Description automatically generated" id="215" name="Google Shape;215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18701" y="1448331"/>
            <a:ext cx="3019425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2657026" y="4195725"/>
            <a:ext cx="1748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</a:rPr>
              <a:t>Temperatura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5970925" y="4195725"/>
            <a:ext cx="148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Umidade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8762216" y="4195725"/>
            <a:ext cx="213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Contaminação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2151894" y="5032368"/>
            <a:ext cx="89454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Um estudo feito por pesquisadores da Universidade Beihang na China em 100 cidades chinesas, mostrou que ambientes cujas temperaturas estão acima de 18ºC e a umidade está entre 50% - 60% possuem um índice de contaminação menor do que em cidades com temperaturas mais baixas e umidades i</a:t>
            </a:r>
            <a:r>
              <a:rPr lang="en-US" sz="1800">
                <a:solidFill>
                  <a:schemeClr val="dk1"/>
                </a:solidFill>
              </a:rPr>
              <a:t>r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regulares.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26" name="Google Shape;226;p24"/>
          <p:cNvGrpSpPr/>
          <p:nvPr/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27" name="Google Shape;227;p24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28" name="Google Shape;228;p24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29" name="Google Shape;229;p24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30" name="Google Shape;230;p24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31" name="Google Shape;231;p24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32" name="Google Shape;232;p24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33" name="Google Shape;233;p24"/>
          <p:cNvSpPr txBox="1"/>
          <p:nvPr>
            <p:ph type="title"/>
          </p:nvPr>
        </p:nvSpPr>
        <p:spPr>
          <a:xfrm>
            <a:off x="5615038" y="253684"/>
            <a:ext cx="20190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3246700" y="1556917"/>
            <a:ext cx="67557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</a:rPr>
              <a:t>As principais medidas para evitar o vírus são:</a:t>
            </a:r>
            <a:endParaRPr sz="2000">
              <a:solidFill>
                <a:srgbClr val="202729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202729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2000">
              <a:solidFill>
                <a:srgbClr val="61616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2255250" y="2715600"/>
            <a:ext cx="4439400" cy="18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Evitar o contato físico.</a:t>
            </a:r>
            <a:endParaRPr sz="1800">
              <a:solidFill>
                <a:srgbClr val="2027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Permanecer em casa.</a:t>
            </a:r>
            <a:endParaRPr sz="1800">
              <a:solidFill>
                <a:srgbClr val="2027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Sair apenas em casos essenciais.</a:t>
            </a:r>
            <a:endParaRPr sz="1800">
              <a:solidFill>
                <a:srgbClr val="2027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Utilizar máscaras ao sair de casa.</a:t>
            </a:r>
            <a:endParaRPr sz="1800">
              <a:solidFill>
                <a:srgbClr val="2027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Lavar as mãos frequentemente.</a:t>
            </a:r>
            <a:endParaRPr sz="1800">
              <a:solidFill>
                <a:srgbClr val="2027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</a:pPr>
            <a:r>
              <a:rPr lang="en-US" sz="1800">
                <a:solidFill>
                  <a:srgbClr val="202729"/>
                </a:solidFill>
              </a:rPr>
              <a:t>Utilizar álcool 70% nas mãos.</a:t>
            </a:r>
            <a:endParaRPr sz="1800">
              <a:solidFill>
                <a:srgbClr val="20272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36" name="Google Shape;2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4650" y="2542160"/>
            <a:ext cx="2139300" cy="2038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44723" y="2258645"/>
            <a:ext cx="2436826" cy="2322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3" name="Google Shape;243;p25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44" name="Google Shape;244;p25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245" name="Google Shape;245;p25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6" name="Google Shape;246;p25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47" name="Google Shape;247;p25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48" name="Google Shape;248;p25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49" name="Google Shape;249;p25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50" name="Google Shape;250;p25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51" name="Google Shape;251;p25"/>
          <p:cNvSpPr txBox="1"/>
          <p:nvPr>
            <p:ph type="title"/>
          </p:nvPr>
        </p:nvSpPr>
        <p:spPr>
          <a:xfrm>
            <a:off x="5615038" y="612534"/>
            <a:ext cx="20190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Desafio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5"/>
          <p:cNvSpPr txBox="1"/>
          <p:nvPr/>
        </p:nvSpPr>
        <p:spPr>
          <a:xfrm>
            <a:off x="3246688" y="1881695"/>
            <a:ext cx="67557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202729"/>
                </a:solidFill>
              </a:rPr>
              <a:t>A maior dificuldade de médicos e enfermeiros para tratar pacientes diagnosticados com um desses vírus é justamente o contato físico e a proximidade. </a:t>
            </a:r>
            <a:endParaRPr sz="1800">
              <a:solidFill>
                <a:srgbClr val="202729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53" name="Google Shape;25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3313" y="3083750"/>
            <a:ext cx="2842426" cy="284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60" name="Google Shape;260;p26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261" name="Google Shape;261;p26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2" name="Google Shape;262;p26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3" name="Google Shape;263;p26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64" name="Google Shape;264;p26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65" name="Google Shape;265;p26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66" name="Google Shape;266;p26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67" name="Google Shape;267;p26"/>
          <p:cNvSpPr txBox="1"/>
          <p:nvPr>
            <p:ph type="title"/>
          </p:nvPr>
        </p:nvSpPr>
        <p:spPr>
          <a:xfrm>
            <a:off x="4204363" y="612534"/>
            <a:ext cx="20190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Inovação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1836025" y="2161633"/>
            <a:ext cx="67557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chemeClr val="dk1"/>
                </a:solidFill>
              </a:rPr>
              <a:t>Estudos de alguns virologistas apontam que temperaturas baixas e umidades desreguladas aumentam as chances de propagação do COVID-19.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729"/>
              </a:solidFill>
            </a:endParaRPr>
          </a:p>
        </p:txBody>
      </p:sp>
      <p:sp>
        <p:nvSpPr>
          <p:cNvPr id="269" name="Google Shape;269;p26"/>
          <p:cNvSpPr txBox="1"/>
          <p:nvPr/>
        </p:nvSpPr>
        <p:spPr>
          <a:xfrm>
            <a:off x="1836025" y="3615639"/>
            <a:ext cx="67557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Com o intuito de minimizar esses riscos e melhorar o tratamento de pacientes, a TechCare criou um sistema de monitoramento com sensores de temperatura e umidade em alas hospitalares.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616161"/>
              </a:solidFill>
            </a:endParaRPr>
          </a:p>
          <a:p>
            <a:pPr indent="0" lvl="0" marL="0" marR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70" name="Google Shape;2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5425" y="2327762"/>
            <a:ext cx="2895600" cy="41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6"/>
          <p:cNvSpPr txBox="1"/>
          <p:nvPr/>
        </p:nvSpPr>
        <p:spPr>
          <a:xfrm>
            <a:off x="3218700" y="29180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rgbClr val="636363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1057083" y="0"/>
            <a:ext cx="11134917" cy="6858000"/>
          </a:xfrm>
          <a:custGeom>
            <a:rect b="b" l="l" r="r" t="t"/>
            <a:pathLst>
              <a:path extrusionOk="0" h="6858000" w="11134917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12025" y="0"/>
            <a:ext cx="2436813" cy="6858000"/>
            <a:chOff x="1320800" y="0"/>
            <a:chExt cx="2436813" cy="6858000"/>
          </a:xfrm>
        </p:grpSpPr>
        <p:sp>
          <p:nvSpPr>
            <p:cNvPr id="279" name="Google Shape;279;p27"/>
            <p:cNvSpPr/>
            <p:nvPr/>
          </p:nvSpPr>
          <p:spPr>
            <a:xfrm>
              <a:off x="1627188" y="0"/>
              <a:ext cx="1122362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80" name="Google Shape;280;p27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81" name="Google Shape;281;p27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82" name="Google Shape;282;p27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83" name="Google Shape;283;p27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84" name="Google Shape;284;p27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85" name="Google Shape;285;p27"/>
          <p:cNvSpPr txBox="1"/>
          <p:nvPr>
            <p:ph type="title"/>
          </p:nvPr>
        </p:nvSpPr>
        <p:spPr>
          <a:xfrm>
            <a:off x="4205588" y="497509"/>
            <a:ext cx="20190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</a:rPr>
              <a:t>Solução</a:t>
            </a:r>
            <a:endParaRPr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1837250" y="1904903"/>
            <a:ext cx="67557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202729"/>
                </a:solidFill>
              </a:rPr>
              <a:t>Um sistema que informa para os responsáveis a temperatura e umidade das UTIs hospitalares, sem a  necessidade de contato para conferir e ao mesmo tempo, reduz a chance de contaminação.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87" name="Google Shape;28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7600" y="1401225"/>
            <a:ext cx="2998250" cy="299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llax">
  <a:themeElements>
    <a:clrScheme name="Parallax">
      <a:dk1>
        <a:srgbClr val="000000"/>
      </a:dk1>
      <a:lt1>
        <a:srgbClr val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